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0" r:id="rId2"/>
  </p:sldMasterIdLst>
  <p:notesMasterIdLst>
    <p:notesMasterId r:id="rId20"/>
  </p:notesMasterIdLst>
  <p:handoutMasterIdLst>
    <p:handoutMasterId r:id="rId21"/>
  </p:handoutMasterIdLst>
  <p:sldIdLst>
    <p:sldId id="256" r:id="rId3"/>
    <p:sldId id="330" r:id="rId4"/>
    <p:sldId id="380" r:id="rId5"/>
    <p:sldId id="401" r:id="rId6"/>
    <p:sldId id="402" r:id="rId7"/>
    <p:sldId id="403" r:id="rId8"/>
    <p:sldId id="404" r:id="rId9"/>
    <p:sldId id="382" r:id="rId10"/>
    <p:sldId id="405" r:id="rId11"/>
    <p:sldId id="407" r:id="rId12"/>
    <p:sldId id="384" r:id="rId13"/>
    <p:sldId id="406" r:id="rId14"/>
    <p:sldId id="408" r:id="rId15"/>
    <p:sldId id="409" r:id="rId16"/>
    <p:sldId id="410" r:id="rId17"/>
    <p:sldId id="411" r:id="rId18"/>
    <p:sldId id="342" r:id="rId19"/>
  </p:sldIdLst>
  <p:sldSz cx="9144000" cy="5715000" type="screen16x1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ção Padrão" id="{476A3BCD-A5A4-5B49-8275-726BC7AE42A5}">
          <p14:sldIdLst>
            <p14:sldId id="256"/>
            <p14:sldId id="330"/>
            <p14:sldId id="380"/>
            <p14:sldId id="401"/>
            <p14:sldId id="402"/>
            <p14:sldId id="403"/>
            <p14:sldId id="404"/>
            <p14:sldId id="382"/>
            <p14:sldId id="405"/>
            <p14:sldId id="407"/>
            <p14:sldId id="384"/>
            <p14:sldId id="406"/>
            <p14:sldId id="408"/>
            <p14:sldId id="409"/>
            <p14:sldId id="410"/>
            <p14:sldId id="411"/>
            <p14:sldId id="342"/>
          </p14:sldIdLst>
        </p14:section>
        <p14:section name="Seção sem Título" id="{40D0B0D8-E851-284F-AEE8-3F502F90395B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97"/>
    <p:restoredTop sz="94648"/>
  </p:normalViewPr>
  <p:slideViewPr>
    <p:cSldViewPr>
      <p:cViewPr>
        <p:scale>
          <a:sx n="110" d="100"/>
          <a:sy n="110" d="100"/>
        </p:scale>
        <p:origin x="1296" y="400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notesMaster" Target="notesMasters/notesMaster1.xml"/><Relationship Id="rId21" Type="http://schemas.openxmlformats.org/officeDocument/2006/relationships/handoutMaster" Target="handoutMasters/handoutMaster1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5288EA-C951-C84D-AF84-5BCF67A82E4D}" type="datetimeFigureOut">
              <a:rPr lang="pt-BR" smtClean="0"/>
              <a:pPr/>
              <a:t>01/08/19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18157F-830A-3E4C-88FA-EC220476BC6C}" type="slidenum">
              <a:rPr lang="pt-BR" smtClean="0"/>
              <a:pPr/>
              <a:t>‹n.º›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153407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A4579C-6B5A-8A4D-A65F-D98B4642D618}" type="datetimeFigureOut">
              <a:rPr lang="pt-BR" smtClean="0"/>
              <a:pPr/>
              <a:t>01/08/19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1020A5-39DB-C544-BB95-93C628E18ACA}" type="slidenum">
              <a:rPr lang="pt-BR" smtClean="0"/>
              <a:pPr/>
              <a:t>‹n.º›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75968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921F8B29-015C-4A7D-95D6-5EF6FBCEFF3D}" type="datetimeFigureOut">
              <a:rPr lang="pt-BR" smtClean="0"/>
              <a:pPr/>
              <a:t>01/08/19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8209D9C8-86BA-45E5-93F8-6D9F95DD741C}" type="slidenum">
              <a:rPr lang="pt-BR" smtClean="0"/>
              <a:pPr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921F8B29-015C-4A7D-95D6-5EF6FBCEFF3D}" type="datetimeFigureOut">
              <a:rPr lang="pt-BR" smtClean="0"/>
              <a:pPr/>
              <a:t>01/08/19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8209D9C8-86BA-45E5-93F8-6D9F95DD741C}" type="slidenum">
              <a:rPr lang="pt-BR" smtClean="0"/>
              <a:pPr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171979"/>
            <a:ext cx="2057400" cy="3656542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71979"/>
            <a:ext cx="6019800" cy="365654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921F8B29-015C-4A7D-95D6-5EF6FBCEFF3D}" type="datetimeFigureOut">
              <a:rPr lang="pt-BR" smtClean="0"/>
              <a:pPr/>
              <a:t>01/08/19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8209D9C8-86BA-45E5-93F8-6D9F95DD741C}" type="slidenum">
              <a:rPr lang="pt-BR" smtClean="0"/>
              <a:pPr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774825"/>
            <a:ext cx="7772400" cy="122555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0A13C-DA10-4CFD-9C60-068C55EAE233}" type="datetimeFigureOut">
              <a:rPr lang="pt-BR" smtClean="0"/>
              <a:pPr/>
              <a:t>01/08/19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5F32C-E588-4055-B27D-7A6D9C58F7E7}" type="slidenum">
              <a:rPr lang="pt-BR" smtClean="0"/>
              <a:pPr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0A13C-DA10-4CFD-9C60-068C55EAE233}" type="datetimeFigureOut">
              <a:rPr lang="pt-BR" smtClean="0"/>
              <a:pPr/>
              <a:t>01/08/19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5F32C-E588-4055-B27D-7A6D9C58F7E7}" type="slidenum">
              <a:rPr lang="pt-BR" smtClean="0"/>
              <a:pPr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367188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422525"/>
            <a:ext cx="7772400" cy="124936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0A13C-DA10-4CFD-9C60-068C55EAE233}" type="datetimeFigureOut">
              <a:rPr lang="pt-BR" smtClean="0"/>
              <a:pPr/>
              <a:t>01/08/19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5F32C-E588-4055-B27D-7A6D9C58F7E7}" type="slidenum">
              <a:rPr lang="pt-BR" smtClean="0"/>
              <a:pPr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0A13C-DA10-4CFD-9C60-068C55EAE233}" type="datetimeFigureOut">
              <a:rPr lang="pt-BR" smtClean="0"/>
              <a:pPr/>
              <a:t>01/08/19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5F32C-E588-4055-B27D-7A6D9C58F7E7}" type="slidenum">
              <a:rPr lang="pt-BR" smtClean="0"/>
              <a:pPr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79525"/>
            <a:ext cx="4040188" cy="5334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1812925"/>
            <a:ext cx="4040188" cy="32924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279525"/>
            <a:ext cx="4041775" cy="5334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1812925"/>
            <a:ext cx="4041775" cy="32924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0A13C-DA10-4CFD-9C60-068C55EAE233}" type="datetimeFigureOut">
              <a:rPr lang="pt-BR" smtClean="0"/>
              <a:pPr/>
              <a:t>01/08/19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5F32C-E588-4055-B27D-7A6D9C58F7E7}" type="slidenum">
              <a:rPr lang="pt-BR" smtClean="0"/>
              <a:pPr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0A13C-DA10-4CFD-9C60-068C55EAE233}" type="datetimeFigureOut">
              <a:rPr lang="pt-BR" smtClean="0"/>
              <a:pPr/>
              <a:t>01/08/19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5F32C-E588-4055-B27D-7A6D9C58F7E7}" type="slidenum">
              <a:rPr lang="pt-BR" smtClean="0"/>
              <a:pPr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0A13C-DA10-4CFD-9C60-068C55EAE233}" type="datetimeFigureOut">
              <a:rPr lang="pt-BR" smtClean="0"/>
              <a:pPr/>
              <a:t>01/08/19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5F32C-E588-4055-B27D-7A6D9C58F7E7}" type="slidenum">
              <a:rPr lang="pt-BR" smtClean="0"/>
              <a:pPr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701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27013"/>
            <a:ext cx="5111750" cy="4878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195388"/>
            <a:ext cx="3008313" cy="39100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0A13C-DA10-4CFD-9C60-068C55EAE233}" type="datetimeFigureOut">
              <a:rPr lang="pt-BR" smtClean="0"/>
              <a:pPr/>
              <a:t>01/08/19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5F32C-E588-4055-B27D-7A6D9C58F7E7}" type="slidenum">
              <a:rPr lang="pt-BR" smtClean="0"/>
              <a:pPr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921F8B29-015C-4A7D-95D6-5EF6FBCEFF3D}" type="datetimeFigureOut">
              <a:rPr lang="pt-BR" smtClean="0"/>
              <a:pPr/>
              <a:t>01/08/19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8209D9C8-86BA-45E5-93F8-6D9F95DD741C}" type="slidenum">
              <a:rPr lang="pt-BR" smtClean="0"/>
              <a:pPr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30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511175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4473575"/>
            <a:ext cx="5486400" cy="6699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0A13C-DA10-4CFD-9C60-068C55EAE233}" type="datetimeFigureOut">
              <a:rPr lang="pt-BR" smtClean="0"/>
              <a:pPr/>
              <a:t>01/08/19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5F32C-E588-4055-B27D-7A6D9C58F7E7}" type="slidenum">
              <a:rPr lang="pt-BR" smtClean="0"/>
              <a:pPr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0A13C-DA10-4CFD-9C60-068C55EAE233}" type="datetimeFigureOut">
              <a:rPr lang="pt-BR" smtClean="0"/>
              <a:pPr/>
              <a:t>01/08/19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5F32C-E588-4055-B27D-7A6D9C58F7E7}" type="slidenum">
              <a:rPr lang="pt-BR" smtClean="0"/>
              <a:pPr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4876800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4876800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0A13C-DA10-4CFD-9C60-068C55EAE233}" type="datetimeFigureOut">
              <a:rPr lang="pt-BR" smtClean="0"/>
              <a:pPr/>
              <a:t>01/08/19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5F32C-E588-4055-B27D-7A6D9C58F7E7}" type="slidenum">
              <a:rPr lang="pt-BR" smtClean="0"/>
              <a:pPr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921F8B29-015C-4A7D-95D6-5EF6FBCEFF3D}" type="datetimeFigureOut">
              <a:rPr lang="pt-BR" smtClean="0"/>
              <a:pPr/>
              <a:t>01/08/19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8209D9C8-86BA-45E5-93F8-6D9F95DD741C}" type="slidenum">
              <a:rPr lang="pt-BR" smtClean="0"/>
              <a:pPr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000125"/>
            <a:ext cx="4038600" cy="282839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000125"/>
            <a:ext cx="4038600" cy="282839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921F8B29-015C-4A7D-95D6-5EF6FBCEFF3D}" type="datetimeFigureOut">
              <a:rPr lang="pt-BR" smtClean="0"/>
              <a:pPr/>
              <a:t>01/08/19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8209D9C8-86BA-45E5-93F8-6D9F95DD741C}" type="slidenum">
              <a:rPr lang="pt-BR" smtClean="0"/>
              <a:pPr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7" y="1279261"/>
            <a:ext cx="4041775" cy="53313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7" y="1812396"/>
            <a:ext cx="4041775" cy="329274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921F8B29-015C-4A7D-95D6-5EF6FBCEFF3D}" type="datetimeFigureOut">
              <a:rPr lang="pt-BR" smtClean="0"/>
              <a:pPr/>
              <a:t>01/08/19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8209D9C8-86BA-45E5-93F8-6D9F95DD741C}" type="slidenum">
              <a:rPr lang="pt-BR" smtClean="0"/>
              <a:pPr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921F8B29-015C-4A7D-95D6-5EF6FBCEFF3D}" type="datetimeFigureOut">
              <a:rPr lang="pt-BR" smtClean="0"/>
              <a:pPr/>
              <a:t>01/08/19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8209D9C8-86BA-45E5-93F8-6D9F95DD741C}" type="slidenum">
              <a:rPr lang="pt-BR" smtClean="0"/>
              <a:pPr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921F8B29-015C-4A7D-95D6-5EF6FBCEFF3D}" type="datetimeFigureOut">
              <a:rPr lang="pt-BR" smtClean="0"/>
              <a:pPr/>
              <a:t>01/08/19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8209D9C8-86BA-45E5-93F8-6D9F95DD741C}" type="slidenum">
              <a:rPr lang="pt-BR" smtClean="0"/>
              <a:pPr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2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2" y="1195918"/>
            <a:ext cx="3008313" cy="39092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921F8B29-015C-4A7D-95D6-5EF6FBCEFF3D}" type="datetimeFigureOut">
              <a:rPr lang="pt-BR" smtClean="0"/>
              <a:pPr/>
              <a:t>01/08/19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8209D9C8-86BA-45E5-93F8-6D9F95DD741C}" type="slidenum">
              <a:rPr lang="pt-BR" smtClean="0"/>
              <a:pPr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921F8B29-015C-4A7D-95D6-5EF6FBCEFF3D}" type="datetimeFigureOut">
              <a:rPr lang="pt-BR" smtClean="0"/>
              <a:pPr/>
              <a:t>01/08/19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8209D9C8-86BA-45E5-93F8-6D9F95DD741C}" type="slidenum">
              <a:rPr lang="pt-BR" smtClean="0"/>
              <a:pPr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3.jpeg"/><Relationship Id="rId14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500034" y="2571748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dirty="0" smtClean="0"/>
              <a:t>TÍTULO</a:t>
            </a:r>
            <a:endParaRPr lang="pt-BR" dirty="0"/>
          </a:p>
        </p:txBody>
      </p:sp>
      <p:pic>
        <p:nvPicPr>
          <p:cNvPr id="4" name="Picture 3" descr="U:\Designer\Palestras\Modelo_de_Apresentacao_Padrao\JFRN_horiz_azul.pn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786578" y="4857764"/>
            <a:ext cx="1975616" cy="528821"/>
          </a:xfrm>
          <a:prstGeom prst="rect">
            <a:avLst/>
          </a:prstGeom>
          <a:noFill/>
        </p:spPr>
      </p:pic>
      <p:pic>
        <p:nvPicPr>
          <p:cNvPr id="1028" name="Picture 4" descr="U:\Designer\Palestras\Modelo_de_Apresentacao_Padrao\opção 2\elementos_cores_justica.jp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933422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U:\Designer\Palestras\Modelo_de_Apresentacao_Padrao\opção 2\elementos_cores_justica-01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428978" y="2857500"/>
            <a:ext cx="3715022" cy="2857500"/>
          </a:xfrm>
          <a:prstGeom prst="rect">
            <a:avLst/>
          </a:prstGeom>
          <a:noFill/>
        </p:spPr>
      </p:pic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dirty="0" smtClean="0"/>
              <a:t>Clique para editar o estilo do título mestre</a:t>
            </a:r>
            <a:endParaRPr lang="pt-BR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t-BR" dirty="0" smtClean="0"/>
              <a:t>Título aqui</a:t>
            </a:r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5F32C-E588-4055-B27D-7A6D9C58F7E7}" type="slidenum">
              <a:rPr lang="pt-BR" smtClean="0"/>
              <a:pPr/>
              <a:t>‹n.º›</a:t>
            </a:fld>
            <a:endParaRPr lang="pt-BR"/>
          </a:p>
        </p:txBody>
      </p:sp>
      <p:pic>
        <p:nvPicPr>
          <p:cNvPr id="2053" name="Picture 5" descr="U:\Designer\Palestras\Modelo_de_Apresentacao_Padrao\JFRN_horiz_branco.pn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358082" y="5200888"/>
            <a:ext cx="1428760" cy="382483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417340"/>
            <a:ext cx="7772400" cy="939269"/>
          </a:xfrm>
        </p:spPr>
        <p:txBody>
          <a:bodyPr>
            <a:normAutofit fontScale="90000"/>
          </a:bodyPr>
          <a:lstStyle/>
          <a:p>
            <a:pPr algn="just"/>
            <a:r>
              <a:rPr lang="pt-BR" b="1" dirty="0"/>
              <a:t>Novos paradigmas do direito administrativo e constitucional aplicados à </a:t>
            </a:r>
            <a:r>
              <a:rPr lang="pt-BR" b="1" dirty="0" smtClean="0"/>
              <a:t>resolução consensual </a:t>
            </a:r>
            <a:r>
              <a:rPr lang="pt-BR" b="1" dirty="0"/>
              <a:t>de conflitos administrativos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-1332656" y="3164447"/>
            <a:ext cx="6400800" cy="357190"/>
          </a:xfrm>
        </p:spPr>
        <p:txBody>
          <a:bodyPr/>
          <a:lstStyle/>
          <a:p>
            <a:r>
              <a:rPr lang="pt-BR" sz="2000" dirty="0" smtClean="0"/>
              <a:t>Eduardo Sousa Dantas</a:t>
            </a:r>
            <a:endParaRPr lang="pt-BR" sz="20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3738623" y="43636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856" y="3171030"/>
            <a:ext cx="3024336" cy="2140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Courier New" charset="0"/>
              <a:buChar char="o"/>
            </a:pPr>
            <a:r>
              <a:rPr lang="pt-BR" dirty="0" smtClean="0"/>
              <a:t>“No caso, o acordo serviu a uma mais rápida e efetiva consecução do interesse público, não havendo, assim, que se falar em violação ao art. 37 da Constituição Federal” (STF, RE 253.885-0)</a:t>
            </a:r>
          </a:p>
          <a:p>
            <a:pPr algn="just">
              <a:buFont typeface="Courier New" charset="0"/>
              <a:buChar char="o"/>
            </a:pPr>
            <a:r>
              <a:rPr lang="pt-BR" dirty="0" smtClean="0"/>
              <a:t>TCU: Decisões 064/95, 753/96, 780/97 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6211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charset="2"/>
              <a:buChar char="§"/>
            </a:pPr>
            <a:r>
              <a:rPr lang="pt-BR" dirty="0"/>
              <a:t>Dos meios alternativos de resolução de conflitos</a:t>
            </a:r>
            <a:r>
              <a:rPr lang="pt-BR" i="1" dirty="0"/>
              <a:t> </a:t>
            </a:r>
            <a:r>
              <a:rPr lang="pt-BR" dirty="0"/>
              <a:t>e das condições de constitucionalidade das </a:t>
            </a:r>
            <a:r>
              <a:rPr lang="pt-BR" dirty="0" smtClean="0"/>
              <a:t>leis</a:t>
            </a:r>
          </a:p>
          <a:p>
            <a:pPr algn="just">
              <a:buFont typeface="Wingdings" charset="2"/>
              <a:buChar char="§"/>
            </a:pPr>
            <a:r>
              <a:rPr lang="pt-BR" dirty="0" smtClean="0"/>
              <a:t>O paralelo da jurisdição: o sistema de justiça multiportas (conciliação, mediação, tratamento de conflitos repetitivos, centros de inteligência, </a:t>
            </a:r>
            <a:r>
              <a:rPr lang="pt-BR" dirty="0" err="1" smtClean="0"/>
              <a:t>e.t.c</a:t>
            </a:r>
            <a:r>
              <a:rPr lang="pt-BR" dirty="0" smtClean="0"/>
              <a:t>.)</a:t>
            </a:r>
          </a:p>
          <a:p>
            <a:pPr lvl="1" algn="just">
              <a:buFont typeface="Wingdings" charset="2"/>
              <a:buChar char="§"/>
            </a:pPr>
            <a:endParaRPr lang="pt-BR" dirty="0"/>
          </a:p>
          <a:p>
            <a:pPr>
              <a:buFont typeface="Wingdings" charset="2"/>
              <a:buChar char="§"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6246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§"/>
            </a:pPr>
            <a:r>
              <a:rPr lang="pt-BR" dirty="0" smtClean="0"/>
              <a:t>Art. 174 do CPC e art. 32 da Lei 13.140/2015 – criação de câmaras de mediação e conciliação pelos entes federativos </a:t>
            </a:r>
          </a:p>
          <a:p>
            <a:pPr algn="just">
              <a:buFont typeface="Wingdings" charset="2"/>
              <a:buChar char="§"/>
            </a:pPr>
            <a:r>
              <a:rPr lang="pt-BR" dirty="0" smtClean="0"/>
              <a:t>A concertação nos processos de julgamento de contas: a </a:t>
            </a:r>
            <a:r>
              <a:rPr lang="pt-BR" dirty="0" err="1" smtClean="0"/>
              <a:t>autocomposição</a:t>
            </a:r>
            <a:r>
              <a:rPr lang="pt-BR" dirty="0" smtClean="0"/>
              <a:t> e os termos de ajustamento de gestão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8124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charset="2"/>
              <a:buChar char="§"/>
            </a:pPr>
            <a:r>
              <a:rPr lang="pt-BR" dirty="0" smtClean="0"/>
              <a:t>Dispositivos constitucionais relacionados: art. 71, II (julgamento de contas), VIII (aplicação de sanções) e IX (atuação preventiva e de orientação, com a participação do órgão controlado)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7368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§"/>
            </a:pPr>
            <a:r>
              <a:rPr lang="pt-BR" dirty="0" smtClean="0"/>
              <a:t>Da constitucionalidade</a:t>
            </a:r>
          </a:p>
          <a:p>
            <a:pPr lvl="1" algn="just">
              <a:buFont typeface="Wingdings" charset="2"/>
              <a:buChar char="§"/>
            </a:pPr>
            <a:r>
              <a:rPr lang="pt-BR" dirty="0" smtClean="0"/>
              <a:t>Previsão legal com delimitação dos critérios e parâmetros (aplicação a possíveis atos de improbidade ou crime, reparação integral do ressarcimento ao erário, percentuais de desconto e condições de parcelamento)</a:t>
            </a:r>
          </a:p>
          <a:p>
            <a:pPr lvl="1" algn="just">
              <a:buFont typeface="Wingdings" charset="2"/>
              <a:buChar char="§"/>
            </a:pPr>
            <a:r>
              <a:rPr lang="pt-BR" dirty="0" smtClean="0"/>
              <a:t>Iniciativa legislativa do Tribunal de Contas (ADI 5323 STF)</a:t>
            </a:r>
          </a:p>
        </p:txBody>
      </p:sp>
    </p:spTree>
    <p:extLst>
      <p:ext uri="{BB962C8B-B14F-4D97-AF65-F5344CB8AC3E}">
        <p14:creationId xmlns:p14="http://schemas.microsoft.com/office/powerpoint/2010/main" val="89990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just">
              <a:buFont typeface="Wingdings" charset="2"/>
              <a:buChar char="§"/>
            </a:pPr>
            <a:r>
              <a:rPr lang="pt-BR" dirty="0" smtClean="0"/>
              <a:t>Desnecessidade da existência de lei federal</a:t>
            </a:r>
          </a:p>
          <a:p>
            <a:pPr lvl="1" algn="just">
              <a:buFont typeface="Wingdings" charset="2"/>
              <a:buChar char="§"/>
            </a:pPr>
            <a:r>
              <a:rPr lang="pt-BR" dirty="0" smtClean="0"/>
              <a:t>Art. 75 estende o modelo do TCU aos </a:t>
            </a:r>
            <a:r>
              <a:rPr lang="pt-BR" dirty="0" err="1" smtClean="0"/>
              <a:t>TCEs</a:t>
            </a:r>
            <a:r>
              <a:rPr lang="pt-BR" dirty="0" smtClean="0"/>
              <a:t> em relação às matérias </a:t>
            </a:r>
            <a:r>
              <a:rPr lang="pt-BR" smtClean="0"/>
              <a:t>expressamente </a:t>
            </a:r>
            <a:r>
              <a:rPr lang="pt-BR" smtClean="0"/>
              <a:t>previstas (ADI 5323)</a:t>
            </a:r>
            <a:endParaRPr lang="pt-BR" dirty="0" smtClean="0"/>
          </a:p>
          <a:p>
            <a:pPr lvl="1" algn="just">
              <a:buFont typeface="Wingdings" charset="2"/>
              <a:buChar char="§"/>
            </a:pPr>
            <a:r>
              <a:rPr lang="pt-BR" dirty="0" smtClean="0"/>
              <a:t>Estados-membros e Tribunais de Contas possuem autonomia atribuída pela CF para legislar sobre direito administrativo e normas de organização</a:t>
            </a:r>
          </a:p>
        </p:txBody>
      </p:sp>
    </p:spTree>
    <p:extLst>
      <p:ext uri="{BB962C8B-B14F-4D97-AF65-F5344CB8AC3E}">
        <p14:creationId xmlns:p14="http://schemas.microsoft.com/office/powerpoint/2010/main" val="205466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 algn="just">
              <a:buFont typeface="Wingdings" charset="2"/>
              <a:buChar char="§"/>
            </a:pPr>
            <a:r>
              <a:rPr lang="pt-BR" dirty="0"/>
              <a:t>Princípio da simetria não deve acarretar a excessiva centralização do </a:t>
            </a:r>
            <a:r>
              <a:rPr lang="pt-BR" dirty="0" smtClean="0"/>
              <a:t>poder</a:t>
            </a:r>
            <a:r>
              <a:rPr lang="pt-BR" dirty="0"/>
              <a:t> </a:t>
            </a:r>
            <a:r>
              <a:rPr lang="pt-BR" dirty="0" smtClean="0"/>
              <a:t>e asfixia </a:t>
            </a:r>
            <a:r>
              <a:rPr lang="pt-BR" dirty="0"/>
              <a:t>dos entes </a:t>
            </a:r>
            <a:r>
              <a:rPr lang="pt-BR" dirty="0" smtClean="0"/>
              <a:t>locais: o ajuste fino da caixa de máquinas da Constituição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20724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pt-BR" dirty="0" smtClean="0"/>
              <a:t>FIM</a:t>
            </a:r>
          </a:p>
          <a:p>
            <a:pPr marL="0" indent="0" algn="ctr">
              <a:buNone/>
            </a:pPr>
            <a:endParaRPr lang="pt-BR" dirty="0"/>
          </a:p>
          <a:p>
            <a:pPr marL="0" indent="0" algn="ctr">
              <a:buNone/>
            </a:pPr>
            <a:r>
              <a:rPr lang="pt-BR" dirty="0" smtClean="0"/>
              <a:t>OBRIGADO!</a:t>
            </a:r>
          </a:p>
          <a:p>
            <a:pPr marL="0" indent="0" algn="ctr">
              <a:buNone/>
            </a:pPr>
            <a:endParaRPr lang="pt-BR" dirty="0"/>
          </a:p>
          <a:p>
            <a:pPr marL="0" indent="0" algn="ctr">
              <a:buNone/>
            </a:pPr>
            <a:r>
              <a:rPr lang="pt-BR" dirty="0" smtClean="0"/>
              <a:t>eduardosousadantas84@gmail.com</a:t>
            </a:r>
          </a:p>
        </p:txBody>
      </p:sp>
    </p:spTree>
    <p:extLst>
      <p:ext uri="{BB962C8B-B14F-4D97-AF65-F5344CB8AC3E}">
        <p14:creationId xmlns:p14="http://schemas.microsoft.com/office/powerpoint/2010/main" val="164508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charset="2"/>
              <a:buChar char="ü"/>
            </a:pPr>
            <a:r>
              <a:rPr lang="pt-BR" dirty="0" smtClean="0"/>
              <a:t>Da doutrina da </a:t>
            </a:r>
            <a:r>
              <a:rPr lang="pt-BR" i="1" dirty="0" err="1" smtClean="0"/>
              <a:t>puissance</a:t>
            </a:r>
            <a:r>
              <a:rPr lang="pt-BR" i="1" dirty="0" smtClean="0"/>
              <a:t> publique </a:t>
            </a:r>
            <a:r>
              <a:rPr lang="pt-BR" dirty="0" smtClean="0"/>
              <a:t>à consensualidade administrativa</a:t>
            </a:r>
          </a:p>
          <a:p>
            <a:pPr algn="just">
              <a:buFont typeface="Wingdings" charset="2"/>
              <a:buChar char="ü"/>
            </a:pPr>
            <a:r>
              <a:rPr lang="pt-BR" dirty="0" smtClean="0"/>
              <a:t>Da legalidade formal à juridicidade-eficiência</a:t>
            </a:r>
            <a:r>
              <a:rPr lang="pt-BR" i="1" dirty="0" smtClean="0"/>
              <a:t> </a:t>
            </a:r>
          </a:p>
          <a:p>
            <a:pPr algn="just">
              <a:buFont typeface="Wingdings" charset="2"/>
              <a:buChar char="ü"/>
            </a:pPr>
            <a:r>
              <a:rPr lang="pt-BR" dirty="0" smtClean="0"/>
              <a:t>Dos meios alternativos de resolução de conflitos</a:t>
            </a:r>
            <a:r>
              <a:rPr lang="pt-BR" i="1" dirty="0" smtClean="0"/>
              <a:t> </a:t>
            </a:r>
            <a:r>
              <a:rPr lang="pt-BR" dirty="0" smtClean="0"/>
              <a:t>e da constitucionalidade desses instrumentos</a:t>
            </a:r>
            <a:endParaRPr lang="pt-BR" i="1" dirty="0" smtClean="0"/>
          </a:p>
        </p:txBody>
      </p:sp>
    </p:spTree>
    <p:extLst>
      <p:ext uri="{BB962C8B-B14F-4D97-AF65-F5344CB8AC3E}">
        <p14:creationId xmlns:p14="http://schemas.microsoft.com/office/powerpoint/2010/main" val="169525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pt-BR" i="1" dirty="0" err="1" smtClean="0"/>
              <a:t>Puissance</a:t>
            </a:r>
            <a:r>
              <a:rPr lang="pt-BR" i="1" dirty="0" smtClean="0"/>
              <a:t> publique </a:t>
            </a:r>
            <a:r>
              <a:rPr lang="pt-BR" dirty="0" smtClean="0"/>
              <a:t>(Maurice </a:t>
            </a:r>
            <a:r>
              <a:rPr lang="pt-BR" dirty="0" err="1" smtClean="0"/>
              <a:t>Hauriou</a:t>
            </a:r>
            <a:r>
              <a:rPr lang="pt-BR" dirty="0" smtClean="0"/>
              <a:t>): atividade administrativa em relação de verticalidade, de forma unilateral, imperativa e </a:t>
            </a:r>
            <a:r>
              <a:rPr lang="pt-BR" dirty="0" err="1" smtClean="0"/>
              <a:t>autoexecutória</a:t>
            </a:r>
            <a:endParaRPr lang="pt-BR" dirty="0"/>
          </a:p>
          <a:p>
            <a:pPr algn="just"/>
            <a:r>
              <a:rPr lang="pt-BR" dirty="0" smtClean="0"/>
              <a:t>Princípios da supremacia e indisponibilidade do interesse público</a:t>
            </a:r>
            <a:endParaRPr lang="pt-BR" i="1" dirty="0"/>
          </a:p>
        </p:txBody>
      </p:sp>
    </p:spTree>
    <p:extLst>
      <p:ext uri="{BB962C8B-B14F-4D97-AF65-F5344CB8AC3E}">
        <p14:creationId xmlns:p14="http://schemas.microsoft.com/office/powerpoint/2010/main" val="82171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pt-BR" dirty="0" smtClean="0"/>
              <a:t>Prevalência dos direitos e interesses da coletividade, do bem comum, em detrimento dos direitos e interesses individuais</a:t>
            </a:r>
          </a:p>
          <a:p>
            <a:pPr algn="just"/>
            <a:r>
              <a:rPr lang="pt-BR" dirty="0" smtClean="0"/>
              <a:t>Desconsideração da estatura constitucional dos interesses e direitos individuais e de sua indissociável vinculação com o interesse público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4964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pt-BR" dirty="0" smtClean="0"/>
              <a:t>Art. 1º da CF: a dignidade da pessoa humana</a:t>
            </a:r>
          </a:p>
          <a:p>
            <a:pPr algn="just"/>
            <a:r>
              <a:rPr lang="pt-BR" dirty="0" smtClean="0"/>
              <a:t>Art. 3º da CF: construir uma sociedade livre, justa e solidária, garantir o desenvolvimento e erradicar a pobreza</a:t>
            </a:r>
          </a:p>
          <a:p>
            <a:pPr algn="just"/>
            <a:r>
              <a:rPr lang="pt-BR" dirty="0" smtClean="0"/>
              <a:t>Art. 5º da CF: proteger e efetivar os direitos e garantias fundamentais</a:t>
            </a:r>
          </a:p>
          <a:p>
            <a:pPr algn="just"/>
            <a:r>
              <a:rPr lang="pt-BR" dirty="0" err="1" smtClean="0"/>
              <a:t>Arts</a:t>
            </a:r>
            <a:r>
              <a:rPr lang="pt-BR" dirty="0" smtClean="0"/>
              <a:t>. 205 e 225: promover a educação e proteger o meio-ambiente</a:t>
            </a:r>
          </a:p>
          <a:p>
            <a:pPr algn="just"/>
            <a:endParaRPr lang="pt-BR" dirty="0" smtClean="0"/>
          </a:p>
          <a:p>
            <a:endParaRPr lang="pt-BR" dirty="0" smtClean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6109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pt-BR" dirty="0" smtClean="0"/>
              <a:t>Possibilidade de coincidência entre os interesses públicos e privados e da contribuição dos particulares para uma melhor solução administrativa </a:t>
            </a:r>
            <a:r>
              <a:rPr lang="pt-BR" dirty="0" smtClean="0"/>
              <a:t>(contratos, convênios, </a:t>
            </a:r>
            <a:r>
              <a:rPr lang="pt-BR" dirty="0" err="1" smtClean="0"/>
              <a:t>PPPs</a:t>
            </a:r>
            <a:r>
              <a:rPr lang="pt-BR" dirty="0" smtClean="0"/>
              <a:t>)</a:t>
            </a:r>
            <a:endParaRPr lang="pt-BR" dirty="0" smtClean="0"/>
          </a:p>
          <a:p>
            <a:pPr algn="just"/>
            <a:r>
              <a:rPr lang="pt-BR" dirty="0" smtClean="0"/>
              <a:t>Diálogo, participação e inclusão: democratização e reforço da legitimidade das decisões administrativas </a:t>
            </a:r>
          </a:p>
          <a:p>
            <a:pPr algn="just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76275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pt-BR" dirty="0" smtClean="0"/>
              <a:t>Direito administrativo, direito tributário, direito ambiental, direito penal</a:t>
            </a:r>
          </a:p>
          <a:p>
            <a:pPr algn="just"/>
            <a:r>
              <a:rPr lang="pt-BR" dirty="0" smtClean="0"/>
              <a:t>Art. 23-A da Lei 8.987/95: arbitragem nos contratos de concessão de serviço público</a:t>
            </a:r>
          </a:p>
          <a:p>
            <a:pPr algn="just"/>
            <a:r>
              <a:rPr lang="pt-BR" dirty="0" smtClean="0"/>
              <a:t>Art. 171 CTN: transação, mediante concessões mútuas</a:t>
            </a:r>
          </a:p>
          <a:p>
            <a:pPr algn="just"/>
            <a:r>
              <a:rPr lang="pt-BR" dirty="0" smtClean="0"/>
              <a:t>Art. 5º, §6º, Lei 7.437/85: TAC</a:t>
            </a:r>
          </a:p>
          <a:p>
            <a:pPr algn="just"/>
            <a:r>
              <a:rPr lang="pt-BR" dirty="0" smtClean="0"/>
              <a:t>Transação penal, acordos de não persecução</a:t>
            </a:r>
          </a:p>
          <a:p>
            <a:pPr algn="just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45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buFont typeface="Courier New" charset="0"/>
              <a:buChar char="o"/>
            </a:pPr>
            <a:r>
              <a:rPr lang="pt-BR" dirty="0" smtClean="0"/>
              <a:t>Da legalidade formal à juridicidade-eficiência</a:t>
            </a:r>
          </a:p>
          <a:p>
            <a:pPr algn="just">
              <a:buFont typeface="Courier New" charset="0"/>
              <a:buChar char="o"/>
            </a:pPr>
            <a:r>
              <a:rPr lang="pt-BR" dirty="0" smtClean="0"/>
              <a:t>Administrar é aplicar a lei mediante operação </a:t>
            </a:r>
            <a:r>
              <a:rPr lang="pt-BR" dirty="0" err="1" smtClean="0"/>
              <a:t>subsuntiva</a:t>
            </a:r>
            <a:r>
              <a:rPr lang="pt-BR" dirty="0" smtClean="0"/>
              <a:t> </a:t>
            </a:r>
          </a:p>
          <a:p>
            <a:pPr algn="just">
              <a:buFont typeface="Courier New" charset="0"/>
              <a:buChar char="o"/>
            </a:pPr>
            <a:r>
              <a:rPr lang="pt-BR" dirty="0" smtClean="0"/>
              <a:t>Interpretação e aplicação da lei é um ato de vontade</a:t>
            </a:r>
          </a:p>
          <a:p>
            <a:pPr algn="just">
              <a:buFont typeface="Courier New" charset="0"/>
              <a:buChar char="o"/>
            </a:pPr>
            <a:r>
              <a:rPr lang="pt-BR" dirty="0" smtClean="0"/>
              <a:t>Vinculação à ordem jurídica (Constituição, princípios, lei) e funcionalização da atividade administrativa</a:t>
            </a:r>
          </a:p>
          <a:p>
            <a:pPr>
              <a:buFont typeface="Courier New" charset="0"/>
              <a:buChar char="o"/>
            </a:pPr>
            <a:endParaRPr lang="pt-BR" dirty="0" smtClean="0"/>
          </a:p>
          <a:p>
            <a:pPr>
              <a:buFont typeface="Courier New" charset="0"/>
              <a:buChar char="o"/>
            </a:pPr>
            <a:endParaRPr lang="pt-BR" sz="2800" dirty="0" smtClean="0"/>
          </a:p>
          <a:p>
            <a:pPr algn="just"/>
            <a:endParaRPr lang="pt-BR" sz="2800" dirty="0" smtClean="0"/>
          </a:p>
        </p:txBody>
      </p:sp>
    </p:spTree>
    <p:extLst>
      <p:ext uri="{BB962C8B-B14F-4D97-AF65-F5344CB8AC3E}">
        <p14:creationId xmlns:p14="http://schemas.microsoft.com/office/powerpoint/2010/main" val="148813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Courier New" charset="0"/>
              <a:buChar char="o"/>
            </a:pPr>
            <a:r>
              <a:rPr lang="pt-BR" dirty="0" smtClean="0"/>
              <a:t>Interpretação e aplicação da lei que não atenda a seus objetivos concretos não é a mais correta</a:t>
            </a:r>
          </a:p>
          <a:p>
            <a:pPr algn="just">
              <a:buFont typeface="Courier New" charset="0"/>
              <a:buChar char="o"/>
            </a:pPr>
            <a:r>
              <a:rPr lang="pt-BR" dirty="0" smtClean="0"/>
              <a:t>Eficiência não significa violação à lei, mas sim a otimização dos objetivos legalmente estabelecidos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430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1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9154</TotalTime>
  <Words>620</Words>
  <Application>Microsoft Macintosh PowerPoint</Application>
  <PresentationFormat>Apresentação na tela (16:10)</PresentationFormat>
  <Paragraphs>47</Paragraphs>
  <Slides>17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17</vt:i4>
      </vt:variant>
    </vt:vector>
  </HeadingPairs>
  <TitlesOfParts>
    <vt:vector size="23" baseType="lpstr">
      <vt:lpstr>Calibri</vt:lpstr>
      <vt:lpstr>Courier New</vt:lpstr>
      <vt:lpstr>Wingdings</vt:lpstr>
      <vt:lpstr>Arial</vt:lpstr>
      <vt:lpstr>Tema1</vt:lpstr>
      <vt:lpstr>4_Personalizar design</vt:lpstr>
      <vt:lpstr>Novos paradigmas do direito administrativo e constitucional aplicados à resolução consensual de conflitos administrativos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Microsoft</Company>
  <LinksUpToDate>false</LinksUpToDate>
  <SharedDoc>false</SharedDoc>
  <HyperlinksChanged>false</HyperlinksChanged>
  <AppVersion>15.0027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e_fabiolima</dc:creator>
  <cp:lastModifiedBy>Eduardo Dantas</cp:lastModifiedBy>
  <cp:revision>181</cp:revision>
  <dcterms:created xsi:type="dcterms:W3CDTF">2017-08-22T14:10:52Z</dcterms:created>
  <dcterms:modified xsi:type="dcterms:W3CDTF">2019-08-02T03:50:18Z</dcterms:modified>
</cp:coreProperties>
</file>